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Medium"/>
      <p:regular r:id="rId17"/>
    </p:embeddedFont>
    <p:embeddedFont>
      <p:font typeface="Alexandria Medium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546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운영 체제 핵심 동기화 기법 분석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뮤텍스 락, 세마포, 모니터를 통한 프로세스 동기화 완전 정복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16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결론: 최적의 도구 선택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07004" y="2220754"/>
            <a:ext cx="226814" cy="1020604"/>
          </a:xfrm>
          <a:prstGeom prst="roundRect">
            <a:avLst>
              <a:gd name="adj" fmla="val 15000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0190" y="2071926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0330" y="2242066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87446" y="2107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뮤텍스 락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187446" y="2597825"/>
            <a:ext cx="66491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단일 자원 보호가 필요한 간단한 상호 배제 상황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847165" y="3808452"/>
            <a:ext cx="226814" cy="1020604"/>
          </a:xfrm>
          <a:prstGeom prst="roundRect">
            <a:avLst>
              <a:gd name="adj" fmla="val 15000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620351" y="3659624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0492" y="3829764"/>
            <a:ext cx="340162" cy="3401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27608" y="36951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세마포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27608" y="4185523"/>
            <a:ext cx="6309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여러 자원 관리 또는 정교한 실행 순서 제어가 필요한 경우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187446" y="5396151"/>
            <a:ext cx="226814" cy="1020604"/>
          </a:xfrm>
          <a:prstGeom prst="roundRect">
            <a:avLst>
              <a:gd name="adj" fmla="val 15000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960632" y="524732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0772" y="5417463"/>
            <a:ext cx="340162" cy="34016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67888" y="5282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모니터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867888" y="577322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복잡한 동기화를 안전하고 편리하게 구현하고자 할 때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6280190" y="667202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동기화 문제의 복잡성과 특성을 정확히 파악하여 최적의 도구를 선택하는 것이 시스템의 안정성, 성능, 유지보수성을 결정하는 핵심 요소입니다.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536037"/>
            <a:ext cx="1183362" cy="426244"/>
          </a:xfrm>
          <a:prstGeom prst="roundRect">
            <a:avLst>
              <a:gd name="adj" fmla="val 63859"/>
            </a:avLst>
          </a:prstGeom>
          <a:solidFill>
            <a:srgbClr val="CDEFFE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604022"/>
            <a:ext cx="9111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CHAPTER 1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0530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동기화가 필요한 이유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3287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임계 구역 문제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59808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여러 프로세스가 공유 자원에 동시 접근할 때 데이터 일관성이 깨지는 문제가 발생합니다.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3287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상호 배제 원칙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599521" y="59808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한 프로세스가 임계 구역에서 작업하는 동안 다른 프로세스의 진입을 막아 안정성을 보장합니다.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71658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동기화는 교통 신호등처럼 프로세스들의 질서 있는 자원 접근을 보장하는 핵심 메커니즘입니다.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6519" y="570905"/>
            <a:ext cx="1112996" cy="390287"/>
          </a:xfrm>
          <a:prstGeom prst="roundRect">
            <a:avLst>
              <a:gd name="adj" fmla="val 63832"/>
            </a:avLst>
          </a:prstGeom>
          <a:solidFill>
            <a:srgbClr val="CDEFFE"/>
          </a:solidFill>
          <a:ln/>
        </p:spPr>
      </p:sp>
      <p:sp>
        <p:nvSpPr>
          <p:cNvPr id="4" name="Text 1"/>
          <p:cNvSpPr/>
          <p:nvPr/>
        </p:nvSpPr>
        <p:spPr>
          <a:xfrm>
            <a:off x="851059" y="633174"/>
            <a:ext cx="86391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CHAPTER 2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26519" y="1044178"/>
            <a:ext cx="5929551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뮤텍스 락: 상호 배제의 기본</a:t>
            </a:r>
            <a:endParaRPr lang="en-US" sz="4050" dirty="0"/>
          </a:p>
        </p:txBody>
      </p:sp>
      <p:sp>
        <p:nvSpPr>
          <p:cNvPr id="6" name="Shape 3"/>
          <p:cNvSpPr/>
          <p:nvPr/>
        </p:nvSpPr>
        <p:spPr>
          <a:xfrm>
            <a:off x="726519" y="2004179"/>
            <a:ext cx="7690961" cy="2041684"/>
          </a:xfrm>
          <a:prstGeom prst="roundRect">
            <a:avLst>
              <a:gd name="adj" fmla="val 1525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65" y="2219325"/>
            <a:ext cx="622697" cy="622697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2877" y="2390537"/>
            <a:ext cx="280154" cy="2801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41665" y="304954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acquire 함수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941665" y="3498533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임계 구역 진입 전 자물쇠를 잠그는 연산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726519" y="4253389"/>
            <a:ext cx="7690961" cy="2041684"/>
          </a:xfrm>
          <a:prstGeom prst="roundRect">
            <a:avLst>
              <a:gd name="adj" fmla="val 15253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65" y="4468535"/>
            <a:ext cx="622697" cy="622697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877" y="4639747"/>
            <a:ext cx="280154" cy="2801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41665" y="529875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release 함수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941665" y="5747742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작업 완료 후 자물쇠를 해제하는 연산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1037868" y="6762036"/>
            <a:ext cx="7379613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뮤텍스 락은 탈의실 자물쇠처럼 한 번에 하나의 프로세스만 임계 구역에 접근하도록 보장합니다.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726519" y="6528554"/>
            <a:ext cx="22860" cy="1131332"/>
          </a:xfrm>
          <a:prstGeom prst="rect">
            <a:avLst/>
          </a:prstGeom>
          <a:solidFill>
            <a:srgbClr val="AAE4FE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180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뮤텍스 락의 한계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66962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10" y="2366962"/>
            <a:ext cx="121920" cy="13679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2624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바쁜 대기 문제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628924" y="3114675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락이 해제될 때까지 while 루프로 지속 확인하며 CPU 자원을 낭비합니다.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961686"/>
            <a:ext cx="7556421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10" y="3961686"/>
            <a:ext cx="121920" cy="136790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28924" y="4218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단일 자원 제한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628924" y="4709398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오직 하나의 공유 자원에 대한 배타적 접근만 제어 가능합니다.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584746"/>
            <a:ext cx="7556421" cy="1326713"/>
          </a:xfrm>
          <a:prstGeom prst="roundRect">
            <a:avLst>
              <a:gd name="adj" fmla="val 25645"/>
            </a:avLst>
          </a:prstGeom>
          <a:solidFill>
            <a:srgbClr val="B3E7F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5936456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868233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실제 프로그래밍 언어의 뮤텍스 구현은 커널 수준의 효율적 메커니즘을 사용하여 CPU 낭비를 최소화합니다.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460909"/>
            <a:ext cx="1212890" cy="426244"/>
          </a:xfrm>
          <a:prstGeom prst="roundRect">
            <a:avLst>
              <a:gd name="adj" fmla="val 63859"/>
            </a:avLst>
          </a:prstGeom>
          <a:solidFill>
            <a:srgbClr val="CDEFFE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528893"/>
            <a:ext cx="9407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CHAPTER 3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977878"/>
            <a:ext cx="6846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세마포: 일반화된 동기화 도구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26819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6160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자원 카운터 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665130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사용 가능한 공유 자원의 개수를 나타내는 정수형 변수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5026819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8171" y="6160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wait 함수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68171" y="665130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자원 획득 시도, S 값을 1 감소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5026819"/>
            <a:ext cx="4347567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6160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signal 함수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5738" y="665130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자원 반납, S 값을 1 증가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9820" y="348139"/>
            <a:ext cx="315837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세마포의 핵심 개선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3319820" y="1058704"/>
            <a:ext cx="1894999" cy="23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바쁜 대기 해결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3319820" y="1421963"/>
            <a:ext cx="3011329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프로세스를 대기 큐로 이동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3319820" y="1668185"/>
            <a:ext cx="3011329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대기 상태로 전환하여 잠재움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3319820" y="1914406"/>
            <a:ext cx="3011329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signal 호출 시 준비 상태로 깨움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3319820" y="2160627"/>
            <a:ext cx="3011329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CPU 자원 낭비 원천 차단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902" y="1099661"/>
            <a:ext cx="4671179" cy="467117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3319820" y="6029682"/>
            <a:ext cx="126325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9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820" y="6229112"/>
            <a:ext cx="3932158" cy="152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319820" y="6322695"/>
            <a:ext cx="1579126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자원 부족 감지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319820" y="6595705"/>
            <a:ext cx="3932158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wait 호출 시 S &lt; 0 확인</a:t>
            </a:r>
            <a:endParaRPr lang="en-US" sz="950" dirty="0"/>
          </a:p>
        </p:txBody>
      </p:sp>
      <p:sp>
        <p:nvSpPr>
          <p:cNvPr id="13" name="Text 9"/>
          <p:cNvSpPr/>
          <p:nvPr/>
        </p:nvSpPr>
        <p:spPr>
          <a:xfrm>
            <a:off x="7378303" y="6029682"/>
            <a:ext cx="126325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9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03" y="6229112"/>
            <a:ext cx="3932277" cy="1524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378303" y="6322695"/>
            <a:ext cx="1579126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프로세스 대기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7378303" y="6595705"/>
            <a:ext cx="3932277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PCB를 대기 큐로 이동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3319820" y="7018734"/>
            <a:ext cx="126325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9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820" y="7205543"/>
            <a:ext cx="3932158" cy="1524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319820" y="7311747"/>
            <a:ext cx="1579126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자원 반납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3319820" y="7584757"/>
            <a:ext cx="3932158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signal로 자원 해제</a:t>
            </a:r>
            <a:endParaRPr lang="en-US" sz="950" dirty="0"/>
          </a:p>
        </p:txBody>
      </p:sp>
      <p:sp>
        <p:nvSpPr>
          <p:cNvPr id="21" name="Text 15"/>
          <p:cNvSpPr/>
          <p:nvPr/>
        </p:nvSpPr>
        <p:spPr>
          <a:xfrm>
            <a:off x="7378303" y="7018734"/>
            <a:ext cx="126325" cy="157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9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303" y="7205543"/>
            <a:ext cx="3932277" cy="1524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378303" y="7311747"/>
            <a:ext cx="1579126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프로세스 재개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7378303" y="7584757"/>
            <a:ext cx="3932277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대기 큐에서 준비 큐로 이동</a:t>
            </a:r>
            <a:endParaRPr lang="en-US" sz="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528" y="567571"/>
            <a:ext cx="5153025" cy="64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세마포의 다목적 활용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528" y="1623893"/>
            <a:ext cx="6389846" cy="39491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6528" y="5779175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상호 배제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6528" y="6224826"/>
            <a:ext cx="6389846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S=1로 초기화하여 이진 세마포로 동작, 한 번에 하나의 프로세스만 진입 허용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026" y="1623893"/>
            <a:ext cx="6389846" cy="39491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026" y="5779175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실행 순서 제어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44026" y="6224826"/>
            <a:ext cx="6389846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S=0 초기화 후 P1 작업 뒤 signal, P2 작업 앞 wait 배치로 순서 강제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96528" y="6786324"/>
            <a:ext cx="13037344" cy="875705"/>
          </a:xfrm>
          <a:prstGeom prst="roundRect">
            <a:avLst>
              <a:gd name="adj" fmla="val 35307"/>
            </a:avLst>
          </a:prstGeom>
          <a:solidFill>
            <a:srgbClr val="B3E7FE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25" y="7107317"/>
            <a:ext cx="257651" cy="20609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66374" y="7043857"/>
            <a:ext cx="12161401" cy="329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주의: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wait와 signal의 순서 오류, 누락, 중복 호출은 교착 상태나 상호 배제 실패를 유발할 수 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969169"/>
            <a:ext cx="1219557" cy="426244"/>
          </a:xfrm>
          <a:prstGeom prst="roundRect">
            <a:avLst>
              <a:gd name="adj" fmla="val 63859"/>
            </a:avLst>
          </a:prstGeom>
          <a:solidFill>
            <a:srgbClr val="CDEFFE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1037153"/>
            <a:ext cx="94738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CHAPTER 4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1486138"/>
            <a:ext cx="6324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모니터: 고수준 추상화 구조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280190" y="2535079"/>
            <a:ext cx="3664744" cy="1685092"/>
          </a:xfrm>
          <a:prstGeom prst="roundRect">
            <a:avLst>
              <a:gd name="adj" fmla="val 20191"/>
            </a:avLst>
          </a:prstGeom>
          <a:solidFill>
            <a:srgbClr val="AAE4FE">
              <a:alpha val="50000"/>
            </a:srgbClr>
          </a:solidFill>
          <a:ln w="7620">
            <a:solidFill>
              <a:srgbClr val="90CAE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2769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캡슐화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325993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공유 자원과 관련 연산을 하나의 모듈로 통합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2535079"/>
            <a:ext cx="3664863" cy="1685092"/>
          </a:xfrm>
          <a:prstGeom prst="roundRect">
            <a:avLst>
              <a:gd name="adj" fmla="val 20191"/>
            </a:avLst>
          </a:prstGeom>
          <a:solidFill>
            <a:srgbClr val="AAE4FE">
              <a:alpha val="50000"/>
            </a:srgbClr>
          </a:solidFill>
          <a:ln w="7620">
            <a:solidFill>
              <a:srgbClr val="90CAE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182" y="2769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자동 상호 배제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182" y="325993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언어 차원에서 한 번에 하나의 프로세스만 진입 보장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446984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AAE4FE">
              <a:alpha val="50000"/>
            </a:srgbClr>
          </a:solidFill>
          <a:ln w="7620">
            <a:solidFill>
              <a:srgbClr val="90CAE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4681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조건 변수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514624" y="517183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wait/signal로 정교한 실행 순서 제어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620351" y="6279475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모니터는 개발자가 복잡한 동기화 로직에서 벗어나 비즈니스 로직에만 집중할 수 있도록 설계된 고수준 도구입니다.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024324"/>
            <a:ext cx="30480" cy="1236107"/>
          </a:xfrm>
          <a:prstGeom prst="rect">
            <a:avLst/>
          </a:prstGeom>
          <a:solidFill>
            <a:srgbClr val="AAE4FE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4959"/>
            <a:ext cx="5828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세 가지 동기화 기법 비교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7366"/>
            <a:ext cx="13042821" cy="3917156"/>
          </a:xfrm>
          <a:prstGeom prst="roundRect">
            <a:avLst>
              <a:gd name="adj" fmla="val 86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74498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462" y="28886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구분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108" y="28886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뮤텍스 락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943" y="288869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세마포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802779" y="288869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모니터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53901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주요 목적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9108" y="353901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상호 배제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943" y="3539014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일반화된 동기화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02779" y="3539014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안전한 동기화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462" y="418933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관리 자원 수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289108" y="418933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1개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943" y="418933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1개 이상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802779" y="418933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1개 이상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462" y="48396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핵심 메커니즘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289108" y="48396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acquire/release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943" y="4839653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wait/signal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802779" y="483965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조건 변수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8462" y="548997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구현 수준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289108" y="548997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저수준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943" y="5489972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저수준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802779" y="548997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고수준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599658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462" y="614029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오류 가능성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289108" y="614029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낮음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5943" y="6140291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높음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802779" y="614029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낮음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2026-01-20T13:15:28Z</dcterms:created>
  <dcterms:modified xsi:type="dcterms:W3CDTF">2026-01-20T13:15:28Z</dcterms:modified>
</cp:coreProperties>
</file>